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F857-7B99-4465-9C07-2ECC5B3F46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E827-492C-4A16-B897-DC92B2841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34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F857-7B99-4465-9C07-2ECC5B3F46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E827-492C-4A16-B897-DC92B2841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79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F857-7B99-4465-9C07-2ECC5B3F46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E827-492C-4A16-B897-DC92B2841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3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F857-7B99-4465-9C07-2ECC5B3F46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E827-492C-4A16-B897-DC92B2841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986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F857-7B99-4465-9C07-2ECC5B3F46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E827-492C-4A16-B897-DC92B2841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83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F857-7B99-4465-9C07-2ECC5B3F46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E827-492C-4A16-B897-DC92B2841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11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F857-7B99-4465-9C07-2ECC5B3F46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E827-492C-4A16-B897-DC92B2841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380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F857-7B99-4465-9C07-2ECC5B3F46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E827-492C-4A16-B897-DC92B2841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7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F857-7B99-4465-9C07-2ECC5B3F46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E827-492C-4A16-B897-DC92B2841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14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F857-7B99-4465-9C07-2ECC5B3F46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E827-492C-4A16-B897-DC92B2841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64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F857-7B99-4465-9C07-2ECC5B3F46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E827-492C-4A16-B897-DC92B2841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86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2F857-7B99-4465-9C07-2ECC5B3F46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5E827-492C-4A16-B897-DC92B2841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73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/>
          </a:bodyPr>
          <a:lstStyle/>
          <a:p>
            <a:r>
              <a:rPr lang="en-GB" dirty="0" smtClean="0"/>
              <a:t>Endothermic Reaction Investigation – </a:t>
            </a:r>
            <a:br>
              <a:rPr lang="en-GB" dirty="0" smtClean="0"/>
            </a:br>
            <a:r>
              <a:rPr lang="en-GB" dirty="0" smtClean="0"/>
              <a:t>Ammonium Chloride + Water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WALT – Explain what an endothermic reaction is and the factors that affect an Endothermic reaction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68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990600" y="304800"/>
            <a:ext cx="2085975" cy="6111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Exothermic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5400675" y="471488"/>
            <a:ext cx="2305050" cy="611187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Endothermic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2362200" y="2362200"/>
            <a:ext cx="1752600" cy="2514600"/>
          </a:xfrm>
          <a:prstGeom prst="curvedUpArrow">
            <a:avLst>
              <a:gd name="adj1" fmla="val 20093"/>
              <a:gd name="adj2" fmla="val 40000"/>
              <a:gd name="adj3" fmla="val 478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7391400" y="1066800"/>
            <a:ext cx="1447800" cy="2895600"/>
          </a:xfrm>
          <a:prstGeom prst="curvedDownArrow">
            <a:avLst>
              <a:gd name="adj1" fmla="val 20000"/>
              <a:gd name="adj2" fmla="val 40000"/>
              <a:gd name="adj3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30188" y="1219200"/>
            <a:ext cx="4343400" cy="317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dirty="0" smtClean="0">
                <a:latin typeface="Comic Sans MS" pitchFamily="66" charset="0"/>
              </a:rPr>
              <a:t>Chemical reactions where HEAT…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2000" dirty="0" smtClean="0">
                <a:latin typeface="Comic Sans MS" pitchFamily="66" charset="0"/>
              </a:rPr>
              <a:t>Is transferred to the surroundings…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2000" dirty="0" smtClean="0">
                <a:latin typeface="Comic Sans MS" pitchFamily="66" charset="0"/>
              </a:rPr>
              <a:t>Indicated by a RISE in temperature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20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Break</a:t>
            </a:r>
            <a:r>
              <a:rPr lang="en-GB" sz="2000" dirty="0" smtClean="0">
                <a:latin typeface="Comic Sans MS" pitchFamily="66" charset="0"/>
              </a:rPr>
              <a:t> bonds which releases heat energy.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GB" sz="2000" dirty="0" smtClean="0">
              <a:latin typeface="Comic Sans MS" pitchFamily="66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724400" y="1371600"/>
            <a:ext cx="4267200" cy="363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dirty="0" smtClean="0">
                <a:latin typeface="Comic Sans MS" pitchFamily="66" charset="0"/>
              </a:rPr>
              <a:t>Chemical reactions where HEAT…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2000" dirty="0" smtClean="0">
                <a:latin typeface="Comic Sans MS" pitchFamily="66" charset="0"/>
              </a:rPr>
              <a:t>Is transferred from the surroundings …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2000" dirty="0" smtClean="0">
                <a:latin typeface="Comic Sans MS" pitchFamily="66" charset="0"/>
              </a:rPr>
              <a:t>Indicated by a FALL in temperature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GB" sz="2000" dirty="0" smtClean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GB" sz="2000" dirty="0" smtClean="0">
                <a:latin typeface="Comic Sans MS" pitchFamily="66" charset="0"/>
              </a:rPr>
              <a:t>Need to </a:t>
            </a:r>
            <a:r>
              <a:rPr lang="en-GB" sz="20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make</a:t>
            </a:r>
            <a:r>
              <a:rPr lang="en-GB" sz="2000" dirty="0" smtClean="0">
                <a:latin typeface="Comic Sans MS" pitchFamily="66" charset="0"/>
              </a:rPr>
              <a:t> bonds so take in energy, reducing the temperature.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GB" sz="2000" dirty="0" smtClean="0">
              <a:latin typeface="Comic Sans MS" pitchFamily="66" charset="0"/>
            </a:endParaRPr>
          </a:p>
        </p:txBody>
      </p:sp>
      <p:pic>
        <p:nvPicPr>
          <p:cNvPr id="4104" name="Picture 8" descr="j007620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962400"/>
            <a:ext cx="1139825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 descr="j007613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8138"/>
            <a:ext cx="3733800" cy="270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90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Ammonium Chloride + Water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happens when you mix the 2?</a:t>
            </a:r>
          </a:p>
          <a:p>
            <a:endParaRPr lang="en-GB" dirty="0"/>
          </a:p>
          <a:p>
            <a:r>
              <a:rPr lang="en-GB" dirty="0" smtClean="0"/>
              <a:t>Take the temperature before and then after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23528" y="544522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http://www.youtube.com/watch?v=GQkJI-Nq3Os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63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You have – various amounts of Ammonium Chloride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0.5g</a:t>
            </a:r>
          </a:p>
          <a:p>
            <a:r>
              <a:rPr lang="en-GB" dirty="0" smtClean="0"/>
              <a:t>1.0g</a:t>
            </a:r>
          </a:p>
          <a:p>
            <a:r>
              <a:rPr lang="en-GB" dirty="0" smtClean="0"/>
              <a:t>1.5g</a:t>
            </a:r>
          </a:p>
          <a:p>
            <a:r>
              <a:rPr lang="en-GB" dirty="0" smtClean="0"/>
              <a:t>2.0g</a:t>
            </a:r>
          </a:p>
          <a:p>
            <a:r>
              <a:rPr lang="en-GB" dirty="0" smtClean="0"/>
              <a:t>2.5g</a:t>
            </a:r>
          </a:p>
          <a:p>
            <a:r>
              <a:rPr lang="en-GB" dirty="0" smtClean="0"/>
              <a:t>3.0g</a:t>
            </a:r>
          </a:p>
          <a:p>
            <a:endParaRPr lang="en-GB" dirty="0"/>
          </a:p>
          <a:p>
            <a:r>
              <a:rPr lang="en-GB" dirty="0" smtClean="0"/>
              <a:t>Measuring cylinder, thermometer and beaker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1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can you design an investigation to maximise the reduction in temperature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n-GB" dirty="0" smtClean="0"/>
              <a:t>Using the equation</a:t>
            </a:r>
          </a:p>
          <a:p>
            <a:endParaRPr lang="en-GB" dirty="0"/>
          </a:p>
          <a:p>
            <a:r>
              <a:rPr lang="en-GB" dirty="0" smtClean="0"/>
              <a:t>Ammonium Chloride + Water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04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860088"/>
              </p:ext>
            </p:extLst>
          </p:nvPr>
        </p:nvGraphicFramePr>
        <p:xfrm>
          <a:off x="457200" y="1600200"/>
          <a:ext cx="8229600" cy="3139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Amount Ammonium Chloride (</a:t>
                      </a:r>
                      <a:r>
                        <a:rPr lang="en-GB" dirty="0" err="1" smtClean="0"/>
                        <a:t>gm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Vol</a:t>
                      </a:r>
                      <a:r>
                        <a:rPr lang="en-GB" baseline="0" dirty="0" smtClean="0"/>
                        <a:t> Water (ml</a:t>
                      </a:r>
                      <a:r>
                        <a:rPr lang="en-GB" baseline="0" dirty="0" smtClean="0"/>
                        <a:t>)</a:t>
                      </a:r>
                    </a:p>
                    <a:p>
                      <a:r>
                        <a:rPr lang="en-GB" baseline="0" dirty="0" smtClean="0"/>
                        <a:t>Keep it Constant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Temp before</a:t>
                      </a:r>
                      <a:r>
                        <a:rPr lang="en-GB" baseline="0" dirty="0" smtClean="0"/>
                        <a:t> (C)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Temp After (C)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Temp Difference (C)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20ml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5272" y="5149085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Add the same amount of water to the  </a:t>
            </a:r>
            <a:endParaRPr lang="en-GB" sz="2800" dirty="0" smtClean="0"/>
          </a:p>
          <a:p>
            <a:r>
              <a:rPr lang="en-GB" sz="2800" dirty="0" smtClean="0"/>
              <a:t>Ammonium </a:t>
            </a:r>
            <a:r>
              <a:rPr lang="en-GB" sz="2800" dirty="0" smtClean="0"/>
              <a:t>Chloride.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49018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Answer in full sentences in your books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GB" dirty="0" smtClean="0"/>
              <a:t>What was the best combination for the reduction in temperature in the reaction?</a:t>
            </a:r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 smtClean="0"/>
              <a:t>If you were to repeat the experiment what would you</a:t>
            </a:r>
          </a:p>
          <a:p>
            <a:pPr marL="514350" indent="-514350">
              <a:buAutoNum type="alphaLcParenR"/>
            </a:pPr>
            <a:r>
              <a:rPr lang="en-GB" dirty="0" smtClean="0"/>
              <a:t>Change?</a:t>
            </a:r>
          </a:p>
          <a:p>
            <a:pPr marL="514350" indent="-514350">
              <a:buAutoNum type="alphaLcParenR"/>
            </a:pPr>
            <a:r>
              <a:rPr lang="en-GB" dirty="0" smtClean="0"/>
              <a:t>Keep the same?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59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222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Endothermic Reaction Investigation –  Ammonium Chloride + Water</vt:lpstr>
      <vt:lpstr>PowerPoint Presentation</vt:lpstr>
      <vt:lpstr>Ammonium Chloride + Water</vt:lpstr>
      <vt:lpstr>You have – various amounts of Ammonium Chloride </vt:lpstr>
      <vt:lpstr>How can you design an investigation to maximise the reduction in temperature ?</vt:lpstr>
      <vt:lpstr>PowerPoint Presentation</vt:lpstr>
      <vt:lpstr>Answer in full sentences in your books</vt:lpstr>
    </vt:vector>
  </TitlesOfParts>
  <Company>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Endothermic Reaction Investigation –  Ammonium Chloride + Water</dc:title>
  <dc:creator>sfllosr</dc:creator>
  <cp:lastModifiedBy>Gregory A. Frosler</cp:lastModifiedBy>
  <cp:revision>11</cp:revision>
  <cp:lastPrinted>2013-04-09T09:11:11Z</cp:lastPrinted>
  <dcterms:created xsi:type="dcterms:W3CDTF">2013-03-25T03:25:42Z</dcterms:created>
  <dcterms:modified xsi:type="dcterms:W3CDTF">2013-04-09T10:55:49Z</dcterms:modified>
</cp:coreProperties>
</file>